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7" r:id="rId3"/>
  </p:sldMasterIdLst>
  <p:notesMasterIdLst>
    <p:notesMasterId r:id="rId30"/>
  </p:notesMasterIdLst>
  <p:handoutMasterIdLst>
    <p:handoutMasterId r:id="rId31"/>
  </p:handoutMasterIdLst>
  <p:sldIdLst>
    <p:sldId id="259" r:id="rId4"/>
    <p:sldId id="348" r:id="rId5"/>
    <p:sldId id="402" r:id="rId6"/>
    <p:sldId id="485" r:id="rId7"/>
    <p:sldId id="404" r:id="rId8"/>
    <p:sldId id="406" r:id="rId9"/>
    <p:sldId id="483" r:id="rId10"/>
    <p:sldId id="478" r:id="rId11"/>
    <p:sldId id="479" r:id="rId12"/>
    <p:sldId id="480" r:id="rId13"/>
    <p:sldId id="481" r:id="rId14"/>
    <p:sldId id="445" r:id="rId15"/>
    <p:sldId id="448" r:id="rId16"/>
    <p:sldId id="449" r:id="rId17"/>
    <p:sldId id="450" r:id="rId18"/>
    <p:sldId id="452" r:id="rId19"/>
    <p:sldId id="453" r:id="rId20"/>
    <p:sldId id="454" r:id="rId21"/>
    <p:sldId id="456" r:id="rId22"/>
    <p:sldId id="487" r:id="rId23"/>
    <p:sldId id="464" r:id="rId24"/>
    <p:sldId id="465" r:id="rId25"/>
    <p:sldId id="467" r:id="rId26"/>
    <p:sldId id="469" r:id="rId27"/>
    <p:sldId id="471" r:id="rId28"/>
    <p:sldId id="502" r:id="rId2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1C4FD"/>
    <a:srgbClr val="99CCFF"/>
    <a:srgbClr val="8EBEEA"/>
    <a:srgbClr val="7BBFF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434" autoAdjust="0"/>
  </p:normalViewPr>
  <p:slideViewPr>
    <p:cSldViewPr>
      <p:cViewPr varScale="1">
        <p:scale>
          <a:sx n="78" d="100"/>
          <a:sy n="78" d="100"/>
        </p:scale>
        <p:origin x="12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396"/>
    </p:cViewPr>
  </p:sorterViewPr>
  <p:notesViewPr>
    <p:cSldViewPr>
      <p:cViewPr varScale="1">
        <p:scale>
          <a:sx n="55" d="100"/>
          <a:sy n="55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4745994-B5F1-402E-B3DA-E9D550FDC52D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A850ACA5-BBB1-4AB8-8654-16C5B0D61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2F453EA-C467-4360-95B3-9A072EE535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5F20E661-D1A6-4E54-8D43-871489F3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E661-D1A6-4E54-8D43-871489F387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5F20E661-D1A6-4E54-8D43-871489F38768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13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5F20E661-D1A6-4E54-8D43-871489F38768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26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E661-D1A6-4E54-8D43-871489F387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6934200" cy="1752600"/>
          </a:xfr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94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59DD8-A307-4A01-8E31-2F45BF9E530D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3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23507A-213C-495E-ACB4-5270C6F922F2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27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6934200" cy="1752600"/>
          </a:xfr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8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64770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886C7-CD80-4F27-9108-EAF5E7D01C87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5486400"/>
            <a:ext cx="7183438" cy="3206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4770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A075F-0BEC-4D7A-8858-51B7EE553D27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49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 and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77825"/>
            <a:ext cx="6473952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13360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29F5A-699F-4464-9BE5-9234BA859536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1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477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F0815-526C-4CC1-AE13-D4080F2E3185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9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52600"/>
            <a:ext cx="6477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52413"/>
            <a:ext cx="6477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ABD37-37FE-4F23-897D-84DF1FC09D85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26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981200" y="1600201"/>
            <a:ext cx="31242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5334000" y="1600201"/>
            <a:ext cx="31242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AE72A3-6F47-4013-95A0-F09DC75D84C8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9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9BD28-A136-45D8-A79B-EC120149037B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94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E94EC-26A9-423A-AA50-190E9C5A0F62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942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6"/>
          <a:stretch>
            <a:fillRect/>
          </a:stretch>
        </p:blipFill>
        <p:spPr bwMode="auto">
          <a:xfrm>
            <a:off x="0" y="5484813"/>
            <a:ext cx="1393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41288" y="5511800"/>
            <a:ext cx="1122362" cy="11239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7575"/>
            <a:ext cx="2743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0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28600"/>
            <a:ext cx="54864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4572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BA327-3B34-4762-869F-520951CBBA7D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506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DD804-9979-4719-9973-8A4600F0BE3D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96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6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2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2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4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8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34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7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5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0B64-A61B-4CC2-97E9-76E31293FAB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ADC1-38D5-4853-B8AE-4565D7244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74963"/>
            <a:ext cx="1143000" cy="1143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194175"/>
            <a:ext cx="1143000" cy="1143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57338"/>
            <a:ext cx="1143000" cy="1143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76400"/>
            <a:ext cx="647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07" name="Picture 2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38125"/>
            <a:ext cx="1143000" cy="1143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447800" y="238125"/>
            <a:ext cx="0" cy="63976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DC51-D31B-4D4E-B401-330F4AEE3D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8A53-CF70-47CA-BA93-379752DA54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GAP-Certification Process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5411" b="18215"/>
          <a:stretch>
            <a:fillRect/>
          </a:stretch>
        </p:blipFill>
        <p:spPr bwMode="auto">
          <a:xfrm>
            <a:off x="381000" y="5867400"/>
            <a:ext cx="83650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503003"/>
            <a:ext cx="807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Amber Vallotton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Fresh Produce Food Safety Coordinator &amp; Extension Specialist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Dept. of Horticulture, Virginia Tech, Blacksburg, VA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3397"/>
            <a:ext cx="5996985" cy="35403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379"/>
            <a:ext cx="9143999" cy="6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77"/>
            <a:ext cx="9144000" cy="63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04800"/>
            <a:ext cx="83820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Additional Sections</a:t>
            </a:r>
            <a:endParaRPr lang="en-US" sz="4000" b="1" dirty="0"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327871"/>
            <a:ext cx="8382000" cy="46482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In addition to </a:t>
            </a:r>
            <a:r>
              <a:rPr lang="en-US" b="1" u="sng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required</a:t>
            </a:r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demographic, </a:t>
            </a:r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general 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questions, and farm review questions, other sections which </a:t>
            </a:r>
            <a:r>
              <a:rPr lang="en-US" b="1" i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may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 apply to your farm include:</a:t>
            </a:r>
            <a:endParaRPr lang="en-US" b="1" dirty="0">
              <a:solidFill>
                <a:prstClr val="black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Field </a:t>
            </a:r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Harvesting and Field 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Packing Activities </a:t>
            </a:r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(Part 2)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House Packing 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Facility </a:t>
            </a:r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(Part 3)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Storage and Transportation (Part 4</a:t>
            </a:r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lvl="1"/>
            <a:endParaRPr lang="en-US" dirty="0">
              <a:solidFill>
                <a:prstClr val="black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Wholesale Distribution Center (Part 6)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Preventive Food Defense (Part 7)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Gill Sans MT" panose="020B0502020104020203" pitchFamily="34" charset="0"/>
              </a:rPr>
              <a:t>Standard Operating Procedures</a:t>
            </a:r>
            <a:endParaRPr lang="en-US" sz="36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4618"/>
            <a:ext cx="8191500" cy="4678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Outlines farm policy related to food safety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SOPs details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step-by-step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 how a specific operation or activity is done on the farm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Example: SOP on hand harvesting equipment specifies procedures for sanitizing equipment, how regularly, and what log (record sheet) will be used for documenting this practice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In POA section, a “P” indicates that a policy/SOP must be documented in the food safety plan in order to show conformance to the question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" y="74422"/>
            <a:ext cx="9157855" cy="62549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29400" y="2286000"/>
            <a:ext cx="533400" cy="533400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 rot="12002199">
            <a:off x="6438899" y="2780055"/>
            <a:ext cx="381000" cy="8078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58000" cy="67069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838200"/>
            <a:ext cx="1219200" cy="457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Record/ Log Sheets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Documents when and who performed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specific standard operating procedures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Also, when needed, details what actions were taken to be in compliance with a given SOP/policy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Records/logs should closely coincide with specific SOPs, i.e. there should be consistency between what you said you were going to do and when you did it!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In the POA section, an “R” indicates that a record is required to show an action was taken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1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0044"/>
            <a:ext cx="9144000" cy="613422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002199">
            <a:off x="6515100" y="2326823"/>
            <a:ext cx="381000" cy="8078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1828800"/>
            <a:ext cx="533400" cy="533400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32624"/>
            <a:ext cx="8952346" cy="68906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727" y="838200"/>
            <a:ext cx="12192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ill Sans MT" panose="020B0502020104020203" pitchFamily="34" charset="0"/>
              </a:rPr>
              <a:t>Supporting Documents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Gill Sans MT" panose="020B0502020104020203" pitchFamily="34" charset="0"/>
              </a:rPr>
              <a:t>Helps substantiate a response to an audit question</a:t>
            </a:r>
          </a:p>
          <a:p>
            <a:pPr>
              <a:defRPr/>
            </a:pPr>
            <a:r>
              <a:rPr lang="en-US" sz="2600" dirty="0" smtClean="0">
                <a:latin typeface="Gill Sans MT" panose="020B0502020104020203" pitchFamily="34" charset="0"/>
              </a:rPr>
              <a:t>Includes certificates of training, Google Earth maps of farm with field codes, drawings showing packing house flow zones, farm self-assessments, water test results, traceability records, pesticide logs, training records, etc.</a:t>
            </a:r>
          </a:p>
          <a:p>
            <a:pPr>
              <a:defRPr/>
            </a:pPr>
            <a:r>
              <a:rPr lang="en-US" sz="2600" dirty="0" smtClean="0">
                <a:latin typeface="Gill Sans MT" panose="020B0502020104020203" pitchFamily="34" charset="0"/>
              </a:rPr>
              <a:t>In the POA section, a “D” indicates that a document is required</a:t>
            </a:r>
          </a:p>
          <a:p>
            <a:pPr>
              <a:defRPr/>
            </a:pPr>
            <a:endParaRPr lang="en-US" sz="26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0620">
            <a:off x="525485" y="4398698"/>
            <a:ext cx="2594576" cy="19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inston Hors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1126">
            <a:off x="2802463" y="4115470"/>
            <a:ext cx="2515133" cy="22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825846"/>
            <a:ext cx="2362200" cy="282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1798">
            <a:off x="6846348" y="4845492"/>
            <a:ext cx="1913658" cy="16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75"/>
            <a:ext cx="7772400" cy="12223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haroni" panose="02010803020104030203" pitchFamily="2" charset="-79"/>
              </a:rPr>
              <a:t>GAP Certification Preparation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90755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1066800"/>
            <a:ext cx="615315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Two Main Components: </a:t>
            </a:r>
          </a:p>
          <a:p>
            <a:pPr lvl="0">
              <a:buFont typeface="Arial" charset="0"/>
              <a:buChar char="•"/>
            </a:pPr>
            <a:endParaRPr lang="en-US" sz="1100" b="1" dirty="0" smtClean="0">
              <a:solidFill>
                <a:srgbClr val="1F497D">
                  <a:lumMod val="50000"/>
                </a:srgbClr>
              </a:solidFill>
              <a:latin typeface="Gill Sans MT" pitchFamily="34" charset="0"/>
              <a:cs typeface="Arial" charset="0"/>
            </a:endParaRPr>
          </a:p>
          <a:p>
            <a:pPr lvl="0">
              <a:buFont typeface="Arial" charset="0"/>
              <a:buChar char="•"/>
            </a:pP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 Written 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Plan of Action (POA)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 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Specifies procedures/policies, and documentation 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to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meet 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GAP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checklist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Gill Sans MT" pitchFamily="34" charset="0"/>
              <a:cs typeface="Arial" charset="0"/>
            </a:endParaRPr>
          </a:p>
          <a:p>
            <a:pPr lvl="0">
              <a:buFont typeface="Arial" charset="0"/>
              <a:buChar char="•"/>
            </a:pPr>
            <a:endParaRPr lang="en-US" sz="2800" b="1" dirty="0">
              <a:solidFill>
                <a:srgbClr val="1F497D">
                  <a:lumMod val="50000"/>
                </a:srgbClr>
              </a:solidFill>
              <a:latin typeface="Gill Sans MT" pitchFamily="34" charset="0"/>
              <a:cs typeface="Arial" charset="0"/>
            </a:endParaRPr>
          </a:p>
          <a:p>
            <a:pPr lvl="0">
              <a:buFont typeface="Arial" charset="0"/>
              <a:buChar char="•"/>
            </a:pP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  On-farm 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Gill Sans MT" pitchFamily="34" charset="0"/>
                <a:cs typeface="Arial" charset="0"/>
              </a:rPr>
              <a:t>walkthrough inspection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Gill Sans MT" pitchFamily="34" charset="0"/>
              <a:cs typeface="Arial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Gill Sans MT" pitchFamily="34" charset="0"/>
              </a:rPr>
              <a:t>  Using risk assessment framework, incorporating into practice what grower says they’ll do in manual (i.e. on-farm compliance)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98425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ea typeface="Calibri" pitchFamily="34" charset="0"/>
                <a:cs typeface="Times New Roman" pitchFamily="18" charset="0"/>
              </a:rPr>
              <a:t>  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Review:  Audit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Preparation Process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  To be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GAP-certified,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must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complete written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Plan of Action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(POA) and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on-farm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walkthrough as part of audit process</a:t>
            </a:r>
          </a:p>
          <a:p>
            <a:pPr lvl="1">
              <a:buFont typeface="Arial" charset="0"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  POA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describes how you will satisfy GAP requirements &amp; supported by LOTS of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Documentation</a:t>
            </a: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  On-Farm Compliance shows you have implemented and documented what your POA lays out!</a:t>
            </a:r>
          </a:p>
          <a:p>
            <a:pPr lvl="1">
              <a:buFont typeface="Arial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  Main steps are to create POA Manual &amp; to get your farm into compliance with practices and documentation so you can obtain third-party audit (see To-Do Checklist in handouts)</a:t>
            </a:r>
          </a:p>
        </p:txBody>
      </p:sp>
    </p:spTree>
    <p:extLst>
      <p:ext uri="{BB962C8B-B14F-4D97-AF65-F5344CB8AC3E}">
        <p14:creationId xmlns:p14="http://schemas.microsoft.com/office/powerpoint/2010/main" val="28872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2011-07-25_15-27-44_365.jpg"/>
          <p:cNvPicPr>
            <a:picLocks noChangeAspect="1"/>
          </p:cNvPicPr>
          <p:nvPr/>
        </p:nvPicPr>
        <p:blipFill>
          <a:blip r:embed="rId2" cstate="print"/>
          <a:srcRect r="5901"/>
          <a:stretch>
            <a:fillRect/>
          </a:stretch>
        </p:blipFill>
        <p:spPr bwMode="auto">
          <a:xfrm>
            <a:off x="420687" y="1676400"/>
            <a:ext cx="8302625" cy="49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</a:rPr>
              <a:t>Actual Audit Day!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Reviewing the POA Manual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2011-07-20_12-54-20_7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10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0999" y="228600"/>
            <a:ext cx="841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Observing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 On-farm Practices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2011-07-21_16-09-28_4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981075"/>
            <a:ext cx="85629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2011-07-26_14-47-56_9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429000"/>
            <a:ext cx="558323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 descr="2011-07-26_12-13-52_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304800"/>
            <a:ext cx="52911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2011-07-26_14-46-26_1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4800"/>
            <a:ext cx="52911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2011-07-26_14-47-12_3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71600" y="3429000"/>
            <a:ext cx="56388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1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2011-07-26_14-33-32_9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28600"/>
            <a:ext cx="5426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6" descr="2011-07-26_14-34-43_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5561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7" descr="2011-07-26_14-38-43_9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505200"/>
            <a:ext cx="56261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2011-07-26_14-39-54_8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82975"/>
            <a:ext cx="56769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3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96" t="14493" r="22554" b="7730"/>
          <a:stretch/>
        </p:blipFill>
        <p:spPr>
          <a:xfrm>
            <a:off x="609600" y="76200"/>
            <a:ext cx="7935686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801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https://www.ams.usda.gov/services/auditing/gap-ghp/audit</a:t>
            </a:r>
          </a:p>
        </p:txBody>
      </p:sp>
    </p:spTree>
    <p:extLst>
      <p:ext uri="{BB962C8B-B14F-4D97-AF65-F5344CB8AC3E}">
        <p14:creationId xmlns:p14="http://schemas.microsoft.com/office/powerpoint/2010/main" val="4251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98425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ea typeface="Calibri" pitchFamily="34" charset="0"/>
                <a:cs typeface="Times New Roman" pitchFamily="18" charset="0"/>
              </a:rPr>
              <a:t>  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A Word of Encouragement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This process, especially the POA manual, can seem daunting and overwhelming:  My goal is to try to give you  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BIG PICTURE and most important points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!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1026" name="Picture 2" descr="http://t3.gstatic.com/images?q=tbn:ANd9GcSvNTdMBtTo-D9rIjwLe3wtiSCdgfL-d9Qdwpxblj2j0WcCXm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257800" cy="450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6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ill Sans MT" panose="020B0502020104020203" pitchFamily="34" charset="0"/>
              </a:rPr>
              <a:t>Orientation to Contents of the</a:t>
            </a:r>
            <a:br>
              <a:rPr lang="en-US" sz="3600" b="1" dirty="0" smtClean="0">
                <a:latin typeface="Gill Sans MT" panose="020B0502020104020203" pitchFamily="34" charset="0"/>
              </a:rPr>
            </a:br>
            <a:r>
              <a:rPr lang="en-US" sz="3600" b="1" dirty="0" smtClean="0">
                <a:latin typeface="Gill Sans MT" panose="020B0502020104020203" pitchFamily="34" charset="0"/>
              </a:rPr>
              <a:t>Plan of Action (POA) Manual</a:t>
            </a:r>
            <a:endParaRPr lang="en-US" sz="36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673" y="1524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Table of Contents 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Gill Sans MT" panose="020B0502020104020203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Various Sections of Audit </a:t>
            </a:r>
            <a:r>
              <a:rPr lang="en-US" sz="2400" b="1" dirty="0">
                <a:latin typeface="Gill Sans MT" panose="020B0502020104020203" pitchFamily="34" charset="0"/>
                <a:cs typeface="Arial" charset="0"/>
              </a:rPr>
              <a:t>Checklist Questions and </a:t>
            </a: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Answers</a:t>
            </a:r>
          </a:p>
          <a:p>
            <a:endParaRPr lang="en-US" sz="2400" b="1" dirty="0" smtClean="0">
              <a:latin typeface="Gill Sans MT" panose="020B0502020104020203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Standard </a:t>
            </a:r>
            <a:r>
              <a:rPr lang="en-US" sz="2400" b="1" dirty="0">
                <a:latin typeface="Gill Sans MT" panose="020B0502020104020203" pitchFamily="34" charset="0"/>
                <a:cs typeface="Arial" charset="0"/>
              </a:rPr>
              <a:t>Operating Procedures</a:t>
            </a:r>
          </a:p>
          <a:p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Record</a:t>
            </a:r>
            <a:r>
              <a:rPr lang="en-US" sz="2400" b="1" dirty="0">
                <a:latin typeface="Gill Sans MT" panose="020B0502020104020203" pitchFamily="34" charset="0"/>
                <a:cs typeface="Arial" charset="0"/>
              </a:rPr>
              <a:t>/ Logs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Gill Sans MT" panose="020B0502020104020203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Supporting Documents</a:t>
            </a:r>
            <a:endParaRPr lang="en-US" sz="2400" b="1" dirty="0">
              <a:solidFill>
                <a:srgbClr val="FFC000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27106"/>
            <a:ext cx="3899266" cy="4673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ill Sans MT" panose="020B0502020104020203" pitchFamily="34" charset="0"/>
              </a:rPr>
              <a:t>Plan of Action (POA) Manual</a:t>
            </a:r>
            <a:endParaRPr lang="en-US" sz="36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 Table of Contents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ill Sans MT" panose="020B0502020104020203" pitchFamily="34" charset="0"/>
                <a:cs typeface="Arial" charset="0"/>
              </a:rPr>
              <a:t> </a:t>
            </a:r>
            <a:r>
              <a:rPr lang="en-US" sz="2400" dirty="0" smtClean="0">
                <a:latin typeface="Gill Sans MT" panose="020B0502020104020203" pitchFamily="34" charset="0"/>
                <a:cs typeface="Arial" charset="0"/>
              </a:rPr>
              <a:t>Comprehensive listing of contents for each section</a:t>
            </a:r>
          </a:p>
        </p:txBody>
      </p:sp>
    </p:spTree>
    <p:extLst>
      <p:ext uri="{BB962C8B-B14F-4D97-AF65-F5344CB8AC3E}">
        <p14:creationId xmlns:p14="http://schemas.microsoft.com/office/powerpoint/2010/main" val="14577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04800"/>
            <a:ext cx="8382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Audit </a:t>
            </a:r>
            <a:r>
              <a:rPr lang="en-US" sz="4000" b="1" dirty="0">
                <a:latin typeface="Gill Sans MT" panose="020B0502020104020203" pitchFamily="34" charset="0"/>
                <a:cs typeface="Arial" charset="0"/>
              </a:rPr>
              <a:t>Checklist </a:t>
            </a:r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Questions</a:t>
            </a:r>
            <a:br>
              <a:rPr lang="en-US" sz="4000" b="1" dirty="0" smtClean="0">
                <a:latin typeface="Gill Sans MT" panose="020B0502020104020203" pitchFamily="34" charset="0"/>
                <a:cs typeface="Arial" charset="0"/>
              </a:rPr>
            </a:br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and </a:t>
            </a:r>
            <a:r>
              <a:rPr lang="en-US" sz="4000" b="1" dirty="0">
                <a:latin typeface="Gill Sans MT" panose="020B0502020104020203" pitchFamily="34" charset="0"/>
                <a:cs typeface="Arial" charset="0"/>
              </a:rPr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  <a:cs typeface="Arial" pitchFamily="34" charset="0"/>
              </a:rPr>
              <a:t>Includes different sections of the USDA GAP/GHP Audit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Excel spreadsheet style format of Q&amp;A (“template”)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Takes the </a:t>
            </a:r>
            <a:r>
              <a:rPr lang="en-US" sz="2400" b="1" dirty="0" smtClean="0">
                <a:latin typeface="Gill Sans MT" panose="020B0502020104020203" pitchFamily="34" charset="0"/>
                <a:cs typeface="Arial" pitchFamily="34" charset="0"/>
              </a:rPr>
              <a:t>identical questions </a:t>
            </a:r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from the USDA GAP Audit Verification Checklist used by inspectors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Includes required questions (Demographics, General Questions, and Part 1: Farm Review)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  <a:cs typeface="Arial" pitchFamily="34" charset="0"/>
              </a:rPr>
              <a:t>Additional sections as applicable</a:t>
            </a:r>
            <a:endParaRPr lang="en-US" sz="2400" dirty="0" smtClean="0">
              <a:latin typeface="Gill Sans MT" panose="020B0502020104020203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Answers </a:t>
            </a:r>
            <a:r>
              <a:rPr lang="en-US" sz="2400" i="1" dirty="0" smtClean="0">
                <a:latin typeface="Gill Sans MT" panose="020B0502020104020203" pitchFamily="34" charset="0"/>
                <a:cs typeface="Arial" pitchFamily="34" charset="0"/>
              </a:rPr>
              <a:t>generally</a:t>
            </a:r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 describe policies/standard operating procedures (SOPs)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  <a:cs typeface="Arial" pitchFamily="34" charset="0"/>
              </a:rPr>
              <a:t>Notes make reference to SOPs, records, and other supporting documents</a:t>
            </a:r>
            <a:endParaRPr lang="en-US" dirty="0" smtClean="0"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0095"/>
            <a:ext cx="9143999" cy="62127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" y="1940695"/>
            <a:ext cx="2514600" cy="137160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 rot="21100856">
            <a:off x="1043402" y="1072282"/>
            <a:ext cx="381000" cy="8777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2" y="59960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Audit Question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21100856">
            <a:off x="3749655" y="1067663"/>
            <a:ext cx="381000" cy="8777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 rot="21100856">
            <a:off x="5767459" y="1038619"/>
            <a:ext cx="381000" cy="13433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4012" y="5499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ill Sans MT" panose="020B0502020104020203" pitchFamily="34" charset="0"/>
              </a:rPr>
              <a:t>Response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2452869"/>
            <a:ext cx="1471198" cy="455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53059" y="567619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ill Sans MT" panose="020B0502020104020203" pitchFamily="34" charset="0"/>
              </a:rPr>
              <a:t>Indicate Y/N/NA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21100856">
            <a:off x="6662678" y="5518695"/>
            <a:ext cx="381000" cy="6801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5600" y="6207895"/>
            <a:ext cx="457200" cy="4592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1100856">
            <a:off x="7728780" y="5914990"/>
            <a:ext cx="381000" cy="36453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2278" y="6252855"/>
            <a:ext cx="133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2-5a</a:t>
            </a:r>
            <a:endParaRPr lang="en-US" sz="1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9996" y="4846090"/>
            <a:ext cx="209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Indicates Policy is required</a:t>
            </a:r>
            <a:endParaRPr lang="en-US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2278" y="5312374"/>
            <a:ext cx="15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Numbered Document</a:t>
            </a:r>
            <a:endParaRPr lang="en-US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848" y="2791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ill Sans MT" panose="020B0502020104020203" pitchFamily="34" charset="0"/>
              </a:rPr>
              <a:t>General Format for Templates</a:t>
            </a:r>
            <a:endParaRPr lang="en-US" sz="3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04800"/>
            <a:ext cx="8382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Sections of Checklist Questions</a:t>
            </a:r>
            <a:br>
              <a:rPr lang="en-US" sz="4000" b="1" dirty="0" smtClean="0">
                <a:latin typeface="Gill Sans MT" panose="020B0502020104020203" pitchFamily="34" charset="0"/>
                <a:cs typeface="Arial" charset="0"/>
              </a:rPr>
            </a:br>
            <a:r>
              <a:rPr lang="en-US" sz="4000" b="1" dirty="0" smtClean="0">
                <a:latin typeface="Gill Sans MT" panose="020B0502020104020203" pitchFamily="34" charset="0"/>
                <a:cs typeface="Arial" charset="0"/>
              </a:rPr>
              <a:t>and their Specific Foci</a:t>
            </a:r>
            <a:endParaRPr lang="en-US" sz="4000" b="1" dirty="0"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600200"/>
            <a:ext cx="8382000" cy="4648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Demographic Questions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Contact Info, training, farm maps, flow plan</a:t>
            </a:r>
          </a:p>
          <a:p>
            <a:pPr lvl="1"/>
            <a:endParaRPr lang="en-US" b="1" dirty="0" smtClean="0">
              <a:solidFill>
                <a:prstClr val="black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General Questions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Food safety plan, worker health and hygiene, traceability</a:t>
            </a:r>
          </a:p>
          <a:p>
            <a:pPr lvl="1"/>
            <a:endParaRPr lang="en-US" b="1" dirty="0" smtClean="0">
              <a:solidFill>
                <a:prstClr val="black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Part 1: Farm Review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latin typeface="Gill Sans MT" panose="020B0502020104020203" pitchFamily="34" charset="0"/>
                <a:cs typeface="Arial" pitchFamily="34" charset="0"/>
              </a:rPr>
              <a:t>Water usage, water quality risks, sewage treatment, animals/wildlife/livestock, soil amendments, traceability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9" y="228600"/>
            <a:ext cx="9156929" cy="61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694</Words>
  <Application>Microsoft Office PowerPoint</Application>
  <PresentationFormat>On-screen Show (4:3)</PresentationFormat>
  <Paragraphs>100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Aharoni</vt:lpstr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5_Office Theme</vt:lpstr>
      <vt:lpstr>6_Office Theme</vt:lpstr>
      <vt:lpstr>PowerPoint Presentation</vt:lpstr>
      <vt:lpstr>GAP Certification Preparation</vt:lpstr>
      <vt:lpstr>PowerPoint Presentation</vt:lpstr>
      <vt:lpstr>Orientation to Contents of the Plan of Action (POA) Manual</vt:lpstr>
      <vt:lpstr>Plan of Action (POA) Manual</vt:lpstr>
      <vt:lpstr>Audit Checklist Questions and Answers</vt:lpstr>
      <vt:lpstr>PowerPoint Presentation</vt:lpstr>
      <vt:lpstr>Sections of Checklist Questions and their Specific Foci</vt:lpstr>
      <vt:lpstr>PowerPoint Presentation</vt:lpstr>
      <vt:lpstr>PowerPoint Presentation</vt:lpstr>
      <vt:lpstr>PowerPoint Presentation</vt:lpstr>
      <vt:lpstr>Additional Sections</vt:lpstr>
      <vt:lpstr>Standard Operating Procedures</vt:lpstr>
      <vt:lpstr>PowerPoint Presentation</vt:lpstr>
      <vt:lpstr>PowerPoint Presentation</vt:lpstr>
      <vt:lpstr>Record/ Log Sheets</vt:lpstr>
      <vt:lpstr>PowerPoint Presentation</vt:lpstr>
      <vt:lpstr>PowerPoint Presentation</vt:lpstr>
      <vt:lpstr>Supporting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AHNR-IT</dc:creator>
  <cp:lastModifiedBy>Vallotton, Amber</cp:lastModifiedBy>
  <cp:revision>280</cp:revision>
  <cp:lastPrinted>2016-11-04T13:23:57Z</cp:lastPrinted>
  <dcterms:created xsi:type="dcterms:W3CDTF">2013-07-29T18:38:29Z</dcterms:created>
  <dcterms:modified xsi:type="dcterms:W3CDTF">2017-11-14T17:48:02Z</dcterms:modified>
</cp:coreProperties>
</file>